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80" r:id="rId4"/>
    <p:sldId id="282" r:id="rId5"/>
    <p:sldId id="265" r:id="rId6"/>
    <p:sldId id="266" r:id="rId7"/>
    <p:sldId id="262" r:id="rId8"/>
    <p:sldId id="261" r:id="rId9"/>
    <p:sldId id="260" r:id="rId10"/>
    <p:sldId id="283" r:id="rId11"/>
    <p:sldId id="267" r:id="rId12"/>
    <p:sldId id="268" r:id="rId13"/>
    <p:sldId id="269" r:id="rId14"/>
    <p:sldId id="276" r:id="rId15"/>
    <p:sldId id="271" r:id="rId16"/>
    <p:sldId id="272" r:id="rId17"/>
    <p:sldId id="273" r:id="rId18"/>
    <p:sldId id="274" r:id="rId19"/>
    <p:sldId id="277"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75A2E1-94AB-46D2-BFB4-4C6B7BFC8158}" type="datetimeFigureOut">
              <a:rPr lang="ru-RU" smtClean="0"/>
              <a:pPr/>
              <a:t>29.04.2026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ADA20A-49D1-4BCC-858C-703A9EB7618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75A2E1-94AB-46D2-BFB4-4C6B7BFC8158}" type="datetimeFigureOut">
              <a:rPr lang="ru-RU" smtClean="0"/>
              <a:pPr/>
              <a:t>29.04.2026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ADA20A-49D1-4BCC-858C-703A9EB7618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028" name="Picture 4" descr="Picture backgrou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95736" y="476672"/>
            <a:ext cx="4896544" cy="489654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170"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8" name="Рисунок 7" descr="6d75eb621209d0588c41b5aaca7370fd--hamburgers-cheeseburg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520" y="980728"/>
            <a:ext cx="5112568" cy="4369301"/>
          </a:xfrm>
          <a:prstGeom prst="rect">
            <a:avLst/>
          </a:prstGeom>
        </p:spPr>
      </p:pic>
      <p:sp>
        <p:nvSpPr>
          <p:cNvPr id="9" name="Прямоугольник 8"/>
          <p:cNvSpPr/>
          <p:nvPr/>
        </p:nvSpPr>
        <p:spPr>
          <a:xfrm>
            <a:off x="5364088" y="1772816"/>
            <a:ext cx="3964580" cy="25545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514350" indent="-514350">
              <a:buAutoNum type="arabicPeriod"/>
            </a:pP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a:t>
            </a:r>
            <a:r>
              <a:rPr lang="ru-RU"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ступление</a:t>
            </a:r>
          </a:p>
          <a:p>
            <a:pPr marL="514350" indent="-514350">
              <a:buAutoNum type="arabicPeriod"/>
            </a:pP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Основная часть</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514350" indent="-514350"/>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а) первый аргумент</a:t>
            </a:r>
          </a:p>
          <a:p>
            <a:pPr marL="514350" indent="-514350"/>
            <a:r>
              <a:rPr lang="ru-RU"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б) второй аргумент</a:t>
            </a:r>
          </a:p>
          <a:p>
            <a:pPr marL="514350" indent="-514350"/>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 Вывод</a:t>
            </a:r>
            <a:endPar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7" name="Рисунок 6" descr="Разными цветами выделены чувства героев: Гриши, Ани, Сони, Алёши и Андрея"/>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476672"/>
            <a:ext cx="8496944" cy="55839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7" name="Рисунок 6" descr=" "/>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332656"/>
            <a:ext cx="8568952" cy="62407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7" name="Рисунок 6" descr="-4"/>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548680"/>
            <a:ext cx="8640960" cy="473202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4818"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0" name="AutoShape 4"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7" name="Рисунок 6" descr="1c34925114c15c28dcab1c66826a5388.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95736" y="1412776"/>
            <a:ext cx="4695312" cy="4543998"/>
          </a:xfrm>
          <a:prstGeom prst="rect">
            <a:avLst/>
          </a:prstGeom>
        </p:spPr>
      </p:pic>
      <p:sp>
        <p:nvSpPr>
          <p:cNvPr id="8" name="TextBox 7"/>
          <p:cNvSpPr txBox="1"/>
          <p:nvPr/>
        </p:nvSpPr>
        <p:spPr>
          <a:xfrm>
            <a:off x="3059832" y="620688"/>
            <a:ext cx="2639890" cy="584775"/>
          </a:xfrm>
          <a:prstGeom prst="rect">
            <a:avLst/>
          </a:prstGeom>
          <a:noFill/>
        </p:spPr>
        <p:txBody>
          <a:bodyPr wrap="none" rtlCol="0">
            <a:spAutoFit/>
          </a:bodyPr>
          <a:lstStyle/>
          <a:p>
            <a:r>
              <a:rPr lang="ru-RU" sz="3200" b="1" dirty="0" smtClean="0">
                <a:solidFill>
                  <a:schemeClr val="accent2"/>
                </a:solidFill>
                <a:latin typeface="Times New Roman" pitchFamily="18" charset="0"/>
                <a:cs typeface="Times New Roman" pitchFamily="18" charset="0"/>
              </a:rPr>
              <a:t>Воображение</a:t>
            </a:r>
            <a:endParaRPr lang="ru-RU" sz="3200" b="1" dirty="0">
              <a:solidFill>
                <a:schemeClr val="accent2"/>
              </a:solidFill>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9697" name="Rectangle 1"/>
          <p:cNvSpPr>
            <a:spLocks noChangeArrowheads="1"/>
          </p:cNvSpPr>
          <p:nvPr/>
        </p:nvSpPr>
        <p:spPr bwMode="auto">
          <a:xfrm>
            <a:off x="395536" y="409888"/>
            <a:ext cx="828092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ru-RU" sz="3600" b="1" dirty="0" smtClean="0">
                <a:solidFill>
                  <a:schemeClr val="accent2"/>
                </a:solidFill>
                <a:latin typeface="Times New Roman" pitchFamily="18" charset="0"/>
                <a:cs typeface="Times New Roman" pitchFamily="18" charset="0"/>
              </a:rPr>
              <a:t>Вступление</a:t>
            </a:r>
          </a:p>
          <a:p>
            <a:pPr algn="just" fontAlgn="base">
              <a:spcBef>
                <a:spcPct val="0"/>
              </a:spcBef>
              <a:spcAft>
                <a:spcPct val="0"/>
              </a:spcAft>
            </a:pPr>
            <a:r>
              <a:rPr lang="ru-RU" sz="3600" dirty="0" smtClean="0">
                <a:latin typeface="Times New Roman" pitchFamily="18" charset="0"/>
                <a:cs typeface="Times New Roman" pitchFamily="18" charset="0"/>
              </a:rPr>
              <a:t>Что же даёт человеку воображение? Каждый ответит на этот вопрос по-своему. </a:t>
            </a:r>
            <a:r>
              <a:rPr kumimoji="0" lang="ru-RU" sz="3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Я думаю, умение фантазировать наполняет нашу жизнь радостью, привносит в неё краски.</a:t>
            </a:r>
            <a:r>
              <a:rPr kumimoji="0" lang="ru-RU" sz="36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3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Человек с богатым воображением никогда не заскучает. Приведу примеры, чтобы доказать эту мысль.</a:t>
            </a: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8673" name="Rectangle 1"/>
          <p:cNvSpPr>
            <a:spLocks noChangeArrowheads="1"/>
          </p:cNvSpPr>
          <p:nvPr/>
        </p:nvSpPr>
        <p:spPr bwMode="auto">
          <a:xfrm>
            <a:off x="467544" y="219998"/>
            <a:ext cx="806489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1" i="0"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Аргумент №1</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тексте А.П. Чехова воображением наделены азартные игроки — Гриша, Аня, Соня, Алёша и Андрей.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Каждый по-своему увлечён партией в лото: Гриша жаждет выигрыша, Аня из самолюбия боится проиграть, Соня умиляется и хохочет вне зависимости от того, на чьей стороне удача, Алёша ждёт недоразумений и споров, а мечтательный Андрей «погружён в арифметику игры». Всем детям весело и интересно, за игрой незаметно проходят часы ожидания родителей. В отличие от них, старший брат Вася лежит на диване и скучает — возможно, отсутствие воображения лишает его радости игры. </a:t>
            </a:r>
            <a:r>
              <a:rPr kumimoji="0" lang="ru-RU" sz="2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Итак, благодаря фантазии ребята поглощены простой игрой, все они испытывают от партии в лото сильные чувства.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7649" name="Rectangle 1"/>
          <p:cNvSpPr>
            <a:spLocks noChangeArrowheads="1"/>
          </p:cNvSpPr>
          <p:nvPr/>
        </p:nvSpPr>
        <p:spPr bwMode="auto">
          <a:xfrm>
            <a:off x="467544" y="548680"/>
            <a:ext cx="8136904"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ru-RU" sz="2400" b="1" i="0"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Аргумент №2</a:t>
            </a:r>
          </a:p>
          <a:p>
            <a:pPr lvl="0" algn="just" fontAlgn="base">
              <a:spcBef>
                <a:spcPct val="0"/>
              </a:spcBef>
              <a:spcAft>
                <a:spcPct val="0"/>
              </a:spcAft>
            </a:pPr>
            <a:r>
              <a:rPr kumimoji="0" lang="ru-RU" sz="2400" b="1" i="0"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Я хочу вспомнить и героиню произведения А.С. Пушкина «Евгений Онегин». Татьяна Ларина сторонилась детей и их игр, предпочитала уединение на природе и чтение. Однако богатая фантазия не давала ей заскучать: привычные пейзажи родной деревни, знакомый лес, простые романы радовали её, дарили красоту и пищу для размышлений. </a:t>
            </a:r>
            <a:r>
              <a:rPr kumimoji="0" lang="ru-RU" sz="2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Воображение помогло Татьяне испытать сильные чувство, послужило утешением в минуты одиночества.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6625" name="Rectangle 1"/>
          <p:cNvSpPr>
            <a:spLocks noChangeArrowheads="1"/>
          </p:cNvSpPr>
          <p:nvPr/>
        </p:nvSpPr>
        <p:spPr bwMode="auto">
          <a:xfrm>
            <a:off x="395536" y="692696"/>
            <a:ext cx="813690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Вывод</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Таким образом, действительно, воображение наполняет мир красками и радостью. Благодаря этой способности человек может замечать красоту окружающего мира, самые обыденные вещи будут увлекать его и дарить вдохновение.</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Прямоугольник 4"/>
          <p:cNvSpPr/>
          <p:nvPr/>
        </p:nvSpPr>
        <p:spPr>
          <a:xfrm>
            <a:off x="611560" y="836712"/>
            <a:ext cx="7920880" cy="4524315"/>
          </a:xfrm>
          <a:prstGeom prst="rect">
            <a:avLst/>
          </a:prstGeom>
        </p:spPr>
        <p:txBody>
          <a:bodyPr wrap="square">
            <a:spAutoFit/>
          </a:bodyPr>
          <a:lstStyle/>
          <a:p>
            <a:pPr algn="ctr"/>
            <a:r>
              <a:rPr lang="ru-RU" sz="3200" b="1" dirty="0" smtClean="0">
                <a:latin typeface="Times New Roman" pitchFamily="18" charset="0"/>
                <a:cs typeface="Times New Roman" pitchFamily="18" charset="0"/>
              </a:rPr>
              <a:t>Возвращаемся к задачам урока.</a:t>
            </a:r>
          </a:p>
          <a:p>
            <a:pPr algn="ctr"/>
            <a:r>
              <a:rPr lang="ru-RU" sz="3200" b="1" dirty="0" smtClean="0">
                <a:latin typeface="Times New Roman" pitchFamily="18" charset="0"/>
                <a:cs typeface="Times New Roman" pitchFamily="18" charset="0"/>
              </a:rPr>
              <a:t> Всё ли получилось?</a:t>
            </a:r>
          </a:p>
          <a:p>
            <a:pPr lvl="0" fontAlgn="base">
              <a:spcBef>
                <a:spcPct val="0"/>
              </a:spcBef>
              <a:spcAft>
                <a:spcPct val="0"/>
              </a:spcAft>
            </a:pPr>
            <a:r>
              <a:rPr lang="ru-RU" sz="3200" b="1" dirty="0" smtClean="0">
                <a:solidFill>
                  <a:srgbClr val="000000"/>
                </a:solidFill>
                <a:latin typeface="Times New Roman" pitchFamily="18" charset="0"/>
                <a:ea typeface="Times New Roman" pitchFamily="18" charset="0"/>
                <a:cs typeface="Times New Roman" pitchFamily="18" charset="0"/>
              </a:rPr>
              <a:t>Задачи урока: </a:t>
            </a:r>
            <a:endParaRPr lang="ru-RU" sz="3200" dirty="0" smtClean="0">
              <a:latin typeface="Times New Roman" pitchFamily="18" charset="0"/>
              <a:cs typeface="Times New Roman" pitchFamily="18" charset="0"/>
            </a:endParaRPr>
          </a:p>
          <a:p>
            <a:pPr lvl="0" eaLnBrk="0" fontAlgn="base" hangingPunct="0">
              <a:spcBef>
                <a:spcPct val="0"/>
              </a:spcBef>
              <a:spcAft>
                <a:spcPct val="0"/>
              </a:spcAft>
            </a:pPr>
            <a:r>
              <a:rPr lang="ru-RU" sz="3200" dirty="0" smtClean="0">
                <a:solidFill>
                  <a:srgbClr val="000000"/>
                </a:solidFill>
                <a:latin typeface="Times New Roman" pitchFamily="18" charset="0"/>
                <a:ea typeface="Times New Roman" pitchFamily="18" charset="0"/>
                <a:cs typeface="Times New Roman" pitchFamily="18" charset="0"/>
              </a:rPr>
              <a:t>1. Подготовиться к  написанию экзаменационного  сочинения</a:t>
            </a:r>
            <a:endParaRPr lang="ru-RU" sz="3200" dirty="0" smtClean="0">
              <a:latin typeface="Times New Roman" pitchFamily="18" charset="0"/>
              <a:cs typeface="Times New Roman" pitchFamily="18" charset="0"/>
            </a:endParaRPr>
          </a:p>
          <a:p>
            <a:pPr lvl="0" eaLnBrk="0" fontAlgn="base" hangingPunct="0">
              <a:spcBef>
                <a:spcPct val="0"/>
              </a:spcBef>
              <a:spcAft>
                <a:spcPct val="0"/>
              </a:spcAft>
            </a:pPr>
            <a:r>
              <a:rPr lang="ru-RU" sz="3200" dirty="0" smtClean="0">
                <a:solidFill>
                  <a:srgbClr val="000000"/>
                </a:solidFill>
                <a:latin typeface="Times New Roman" pitchFamily="18" charset="0"/>
                <a:ea typeface="Times New Roman" pitchFamily="18" charset="0"/>
                <a:cs typeface="Times New Roman" pitchFamily="18" charset="0"/>
              </a:rPr>
              <a:t>2. Вспомнить основные понятия и структуру сочинения </a:t>
            </a:r>
            <a:endParaRPr lang="ru-RU" sz="3200" dirty="0" smtClean="0">
              <a:latin typeface="Times New Roman" pitchFamily="18" charset="0"/>
              <a:cs typeface="Times New Roman" pitchFamily="18" charset="0"/>
            </a:endParaRPr>
          </a:p>
          <a:p>
            <a:pPr lvl="0" eaLnBrk="0" fontAlgn="base" hangingPunct="0">
              <a:spcBef>
                <a:spcPct val="0"/>
              </a:spcBef>
              <a:spcAft>
                <a:spcPct val="0"/>
              </a:spcAft>
            </a:pPr>
            <a:r>
              <a:rPr lang="ru-RU" sz="3200" dirty="0" smtClean="0">
                <a:solidFill>
                  <a:srgbClr val="000000"/>
                </a:solidFill>
                <a:latin typeface="Times New Roman" pitchFamily="18" charset="0"/>
                <a:ea typeface="Times New Roman" pitchFamily="18" charset="0"/>
                <a:cs typeface="Times New Roman" pitchFamily="18" charset="0"/>
              </a:rPr>
              <a:t>3. Подобрать аргументы по теме сочинения. </a:t>
            </a:r>
            <a:endParaRPr lang="ru-RU" sz="3200" dirty="0" smtClean="0">
              <a:latin typeface="Times New Roman" pitchFamily="18" charset="0"/>
              <a:cs typeface="Times New Roman" pitchFamily="18" charset="0"/>
            </a:endParaRPr>
          </a:p>
          <a:p>
            <a:pPr algn="ctr"/>
            <a:endParaRPr lang="ru-RU" sz="32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Прямоугольник 5"/>
          <p:cNvSpPr/>
          <p:nvPr/>
        </p:nvSpPr>
        <p:spPr>
          <a:xfrm>
            <a:off x="539552" y="836712"/>
            <a:ext cx="8064896" cy="1569660"/>
          </a:xfrm>
          <a:prstGeom prst="rect">
            <a:avLst/>
          </a:prstGeom>
        </p:spPr>
        <p:txBody>
          <a:bodyPr wrap="square">
            <a:spAutoFit/>
          </a:bodyPr>
          <a:lstStyle/>
          <a:p>
            <a:pPr algn="ctr"/>
            <a:r>
              <a:rPr lang="ru-RU" sz="3200" b="1" dirty="0">
                <a:solidFill>
                  <a:srgbClr val="FF0000"/>
                </a:solidFill>
                <a:latin typeface="Times New Roman" pitchFamily="18" charset="0"/>
                <a:cs typeface="Times New Roman" pitchFamily="18" charset="0"/>
              </a:rPr>
              <a:t>29 января 2025 </a:t>
            </a:r>
            <a:r>
              <a:rPr lang="ru-RU" sz="3200" b="1" dirty="0" smtClean="0">
                <a:solidFill>
                  <a:srgbClr val="FF0000"/>
                </a:solidFill>
                <a:latin typeface="Times New Roman" pitchFamily="18" charset="0"/>
                <a:cs typeface="Times New Roman" pitchFamily="18" charset="0"/>
              </a:rPr>
              <a:t>года исполнилось</a:t>
            </a:r>
          </a:p>
          <a:p>
            <a:pPr algn="ctr"/>
            <a:r>
              <a:rPr lang="ru-RU" sz="3200" b="1" dirty="0" smtClean="0">
                <a:solidFill>
                  <a:srgbClr val="FF0000"/>
                </a:solidFill>
                <a:latin typeface="Times New Roman" pitchFamily="18" charset="0"/>
                <a:cs typeface="Times New Roman" pitchFamily="18" charset="0"/>
              </a:rPr>
              <a:t>165 лет </a:t>
            </a:r>
            <a:r>
              <a:rPr lang="ru-RU" sz="3200" b="1" dirty="0">
                <a:solidFill>
                  <a:srgbClr val="FF0000"/>
                </a:solidFill>
                <a:latin typeface="Times New Roman" pitchFamily="18" charset="0"/>
                <a:cs typeface="Times New Roman" pitchFamily="18" charset="0"/>
              </a:rPr>
              <a:t>со дня рождения </a:t>
            </a:r>
            <a:endParaRPr lang="ru-RU" sz="3200" b="1" dirty="0" smtClean="0">
              <a:solidFill>
                <a:srgbClr val="FF0000"/>
              </a:solidFill>
              <a:latin typeface="Times New Roman" pitchFamily="18" charset="0"/>
              <a:cs typeface="Times New Roman" pitchFamily="18" charset="0"/>
            </a:endParaRPr>
          </a:p>
          <a:p>
            <a:pPr algn="ctr"/>
            <a:r>
              <a:rPr lang="ru-RU" sz="3200" b="1" dirty="0" smtClean="0">
                <a:solidFill>
                  <a:srgbClr val="FF0000"/>
                </a:solidFill>
                <a:latin typeface="Times New Roman" pitchFamily="18" charset="0"/>
                <a:cs typeface="Times New Roman" pitchFamily="18" charset="0"/>
              </a:rPr>
              <a:t>Антона </a:t>
            </a:r>
            <a:r>
              <a:rPr lang="ru-RU" sz="3200" b="1" dirty="0">
                <a:solidFill>
                  <a:srgbClr val="FF0000"/>
                </a:solidFill>
                <a:latin typeface="Times New Roman" pitchFamily="18" charset="0"/>
                <a:cs typeface="Times New Roman" pitchFamily="18" charset="0"/>
              </a:rPr>
              <a:t>Павловича Чехова</a:t>
            </a:r>
            <a:r>
              <a:rPr lang="ru-RU" sz="3200" dirty="0">
                <a:solidFill>
                  <a:srgbClr val="FF0000"/>
                </a:solidFill>
                <a:latin typeface="Times New Roman" pitchFamily="18" charset="0"/>
                <a:cs typeface="Times New Roman" pitchFamily="18" charset="0"/>
              </a:rPr>
              <a:t> (1860–1904). </a:t>
            </a:r>
          </a:p>
        </p:txBody>
      </p:sp>
      <p:pic>
        <p:nvPicPr>
          <p:cNvPr id="7" name="Picture 2" descr="Picture backgrou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91680" y="2492896"/>
            <a:ext cx="6038545" cy="324036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Box 7"/>
          <p:cNvSpPr txBox="1"/>
          <p:nvPr/>
        </p:nvSpPr>
        <p:spPr>
          <a:xfrm>
            <a:off x="467544" y="548680"/>
            <a:ext cx="7776864" cy="5139869"/>
          </a:xfrm>
          <a:prstGeom prst="rect">
            <a:avLst/>
          </a:prstGeom>
          <a:noFill/>
        </p:spPr>
        <p:txBody>
          <a:bodyPr wrap="square" rtlCol="0">
            <a:spAutoFit/>
          </a:bodyPr>
          <a:lstStyle/>
          <a:p>
            <a:pPr lvl="0" algn="ctr"/>
            <a:r>
              <a:rPr lang="ru-RU" b="1" dirty="0" smtClean="0">
                <a:solidFill>
                  <a:schemeClr val="accent2"/>
                </a:solidFill>
                <a:latin typeface="Times New Roman" pitchFamily="18" charset="0"/>
                <a:cs typeface="Times New Roman" pitchFamily="18" charset="0"/>
              </a:rPr>
              <a:t>Советы </a:t>
            </a:r>
            <a:r>
              <a:rPr lang="ru-RU" b="1" dirty="0">
                <a:solidFill>
                  <a:schemeClr val="accent2"/>
                </a:solidFill>
                <a:latin typeface="Times New Roman" pitchFamily="18" charset="0"/>
                <a:cs typeface="Times New Roman" pitchFamily="18" charset="0"/>
              </a:rPr>
              <a:t>от </a:t>
            </a:r>
            <a:r>
              <a:rPr lang="ru-RU" b="1" dirty="0" smtClean="0">
                <a:solidFill>
                  <a:schemeClr val="accent2"/>
                </a:solidFill>
                <a:latin typeface="Times New Roman" pitchFamily="18" charset="0"/>
                <a:cs typeface="Times New Roman" pitchFamily="18" charset="0"/>
              </a:rPr>
              <a:t>Чехова</a:t>
            </a:r>
            <a:endParaRPr lang="ru-RU" b="1" dirty="0">
              <a:solidFill>
                <a:schemeClr val="accent2"/>
              </a:solidFill>
              <a:latin typeface="Times New Roman" pitchFamily="18" charset="0"/>
              <a:cs typeface="Times New Roman" pitchFamily="18" charset="0"/>
            </a:endParaRPr>
          </a:p>
          <a:p>
            <a:pPr lvl="0"/>
            <a:r>
              <a:rPr lang="ru-RU" dirty="0">
                <a:latin typeface="Times New Roman" pitchFamily="18" charset="0"/>
                <a:cs typeface="Times New Roman" pitchFamily="18" charset="0"/>
              </a:rPr>
              <a:t>1.«Если хочешь, чтобы у тебя было мало времени, ничего не делай».  </a:t>
            </a:r>
          </a:p>
          <a:p>
            <a:pPr lvl="0"/>
            <a:r>
              <a:rPr lang="ru-RU" dirty="0">
                <a:latin typeface="Times New Roman" pitchFamily="18" charset="0"/>
                <a:cs typeface="Times New Roman" pitchFamily="18" charset="0"/>
              </a:rPr>
              <a:t>2.«Доброму человеку бывает стыдно даже перед собакой». </a:t>
            </a:r>
          </a:p>
          <a:p>
            <a:pPr lvl="0"/>
            <a:r>
              <a:rPr lang="ru-RU" dirty="0" smtClean="0">
                <a:latin typeface="Times New Roman" pitchFamily="18" charset="0"/>
                <a:cs typeface="Times New Roman" pitchFamily="18" charset="0"/>
              </a:rPr>
              <a:t>3</a:t>
            </a:r>
            <a:r>
              <a:rPr lang="ru-RU" dirty="0">
                <a:latin typeface="Times New Roman" pitchFamily="18" charset="0"/>
                <a:cs typeface="Times New Roman" pitchFamily="18" charset="0"/>
              </a:rPr>
              <a:t>.  «Хорошее воспитание не в том, что ты не прольёшь соуса на скатерть, а в том, что ты не заметишь, если это сделает кто-нибудь другой». </a:t>
            </a:r>
          </a:p>
          <a:p>
            <a:pPr lvl="0"/>
            <a:r>
              <a:rPr lang="ru-RU" dirty="0">
                <a:latin typeface="Times New Roman" pitchFamily="18" charset="0"/>
                <a:cs typeface="Times New Roman" pitchFamily="18" charset="0"/>
              </a:rPr>
              <a:t>4.«В человеке должно быть всё прекрасно: и лицо, и одежда, и душа, и мысли».  </a:t>
            </a:r>
          </a:p>
          <a:p>
            <a:r>
              <a:rPr lang="ru-RU" dirty="0">
                <a:latin typeface="Times New Roman" pitchFamily="18" charset="0"/>
                <a:cs typeface="Times New Roman" pitchFamily="18" charset="0"/>
              </a:rPr>
              <a:t>5. Не стоит мешать людям сходить с ума.</a:t>
            </a:r>
          </a:p>
          <a:p>
            <a:r>
              <a:rPr lang="ru-RU" dirty="0">
                <a:latin typeface="Times New Roman" pitchFamily="18" charset="0"/>
                <a:cs typeface="Times New Roman" pitchFamily="18" charset="0"/>
              </a:rPr>
              <a:t>6.. Жизнь, по сути, очень простая штука и человеку нужно приложить много усилий, чтобы её испортить.</a:t>
            </a:r>
          </a:p>
          <a:p>
            <a:r>
              <a:rPr lang="ru-RU" dirty="0">
                <a:latin typeface="Times New Roman" pitchFamily="18" charset="0"/>
                <a:cs typeface="Times New Roman" pitchFamily="18" charset="0"/>
              </a:rPr>
              <a:t>7.. Когда в твой палец попадает заноза, радуйся: «Хорошо, что не в глаз!»</a:t>
            </a:r>
          </a:p>
          <a:p>
            <a:r>
              <a:rPr lang="ru-RU" dirty="0">
                <a:latin typeface="Times New Roman" pitchFamily="18" charset="0"/>
                <a:cs typeface="Times New Roman" pitchFamily="18" charset="0"/>
              </a:rPr>
              <a:t>8. Для того, чтобы ощущать в себе счастье без перерыва, даже в минуты скорби и печали, нужно: а) уметь довольствоваться настоящим и б) радоваться сознанию, что могло бы быть и хуже. </a:t>
            </a:r>
          </a:p>
          <a:p>
            <a:r>
              <a:rPr lang="ru-RU" dirty="0">
                <a:latin typeface="Times New Roman" pitchFamily="18" charset="0"/>
                <a:cs typeface="Times New Roman" pitchFamily="18" charset="0"/>
              </a:rPr>
              <a:t>9. Нужно по капле выдавливать из себя раба.</a:t>
            </a:r>
          </a:p>
          <a:p>
            <a:r>
              <a:rPr lang="ru-RU" sz="2000" b="1" dirty="0">
                <a:latin typeface="Times New Roman" pitchFamily="18" charset="0"/>
                <a:cs typeface="Times New Roman" pitchFamily="18" charset="0"/>
              </a:rPr>
              <a:t>10. Замечательный день сегодня. </a:t>
            </a:r>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То </a:t>
            </a:r>
            <a:r>
              <a:rPr lang="ru-RU" sz="2000" b="1" dirty="0">
                <a:latin typeface="Times New Roman" pitchFamily="18" charset="0"/>
                <a:cs typeface="Times New Roman" pitchFamily="18" charset="0"/>
              </a:rPr>
              <a:t>ли чай пойти выпить, то ли повеситься.</a:t>
            </a:r>
          </a:p>
          <a:p>
            <a:endParaRPr lang="ru-RU"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Прямоугольник 5"/>
          <p:cNvSpPr/>
          <p:nvPr/>
        </p:nvSpPr>
        <p:spPr>
          <a:xfrm>
            <a:off x="1259632" y="3933056"/>
            <a:ext cx="7632848" cy="1754326"/>
          </a:xfrm>
          <a:prstGeom prst="rect">
            <a:avLst/>
          </a:prstGeom>
        </p:spPr>
        <p:txBody>
          <a:bodyPr wrap="square">
            <a:spAutoFit/>
          </a:bodyPr>
          <a:lstStyle/>
          <a:p>
            <a:r>
              <a:rPr lang="ru-RU" sz="3600" b="1" i="1" dirty="0" smtClean="0">
                <a:solidFill>
                  <a:srgbClr val="FF0000"/>
                </a:solidFill>
                <a:latin typeface="Times New Roman" pitchFamily="18" charset="0"/>
                <a:cs typeface="Times New Roman" pitchFamily="18" charset="0"/>
              </a:rPr>
              <a:t>«В человеке должно быть всё прекрасно: и лицо, и одежда, </a:t>
            </a:r>
          </a:p>
          <a:p>
            <a:r>
              <a:rPr lang="ru-RU" sz="3600" b="1" i="1" dirty="0" smtClean="0">
                <a:solidFill>
                  <a:srgbClr val="FF0000"/>
                </a:solidFill>
                <a:latin typeface="Times New Roman" pitchFamily="18" charset="0"/>
                <a:cs typeface="Times New Roman" pitchFamily="18" charset="0"/>
              </a:rPr>
              <a:t>и душа, и мысли» </a:t>
            </a:r>
            <a:endParaRPr lang="ru-RU" sz="3600" b="1" i="1" dirty="0">
              <a:solidFill>
                <a:srgbClr val="FF0000"/>
              </a:solidFill>
              <a:latin typeface="Times New Roman" pitchFamily="18" charset="0"/>
              <a:cs typeface="Times New Roman" pitchFamily="18" charset="0"/>
            </a:endParaRPr>
          </a:p>
        </p:txBody>
      </p:sp>
      <p:pic>
        <p:nvPicPr>
          <p:cNvPr id="1026" name="Picture 2" descr="Picture backgrou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91680" y="548680"/>
            <a:ext cx="5868144" cy="330083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5841" name="Rectangle 1"/>
          <p:cNvSpPr>
            <a:spLocks noChangeArrowheads="1"/>
          </p:cNvSpPr>
          <p:nvPr/>
        </p:nvSpPr>
        <p:spPr bwMode="auto">
          <a:xfrm>
            <a:off x="611560" y="1648544"/>
            <a:ext cx="7776864" cy="286232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ТЕМА УРОКА:</a:t>
            </a:r>
          </a:p>
          <a:p>
            <a:pPr marL="0" marR="0" lvl="0" indent="0"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4000" b="1" u="none" strike="noStrike" cap="none" normalizeH="0" baseline="0" dirty="0" smtClean="0">
                <a:ln>
                  <a:noFill/>
                </a:ln>
                <a:effectLst/>
                <a:latin typeface="Times New Roman" pitchFamily="18" charset="0"/>
                <a:ea typeface="Times New Roman" pitchFamily="18" charset="0"/>
                <a:cs typeface="Times New Roman" pitchFamily="18" charset="0"/>
              </a:rPr>
              <a:t>«Подготовка к написанию сочинения-рассуждения  в формате ОГЭ по русскому языку (выполнение задания 13.3 ) </a:t>
            </a:r>
            <a:endParaRPr kumimoji="0" lang="ru-RU" sz="4000" b="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385" name="Rectangle 1"/>
          <p:cNvSpPr>
            <a:spLocks noChangeArrowheads="1"/>
          </p:cNvSpPr>
          <p:nvPr/>
        </p:nvSpPr>
        <p:spPr bwMode="auto">
          <a:xfrm>
            <a:off x="395536" y="848906"/>
            <a:ext cx="828092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13.3 Напишите сочинение-рассуждение на тему «</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«Что даёт человеку воображение?».</a:t>
            </a:r>
            <a:r>
              <a:rPr kumimoji="0" lang="ru-RU" sz="20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Дайте обоснованный ответ на вопрос, сформулированный в теме сочинения. Приведите в сочинении два примера, подтверждающих Ваши рассуждения: один пример – из прочитанного текста, а другой – из прочитанного текста или из Вашего жизненного опыта. (Не учитываются примеры, источниками которых являются комикс, </a:t>
            </a:r>
            <a:r>
              <a:rPr kumimoji="0" lang="ru-RU"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аниме</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манга</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фанфик</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графический роман, компьютерная игра и другие подобные виды представления информации.)</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Приводя примеры, Вы можете использовать различные способы обращения к прочитанному тексту.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Объём сочинения должен составлять не менее 70 слов. Если сочинение представляет собой полностью переписанный или пересказанный исходный текст, без каких бы то ни было комментариев, то такая работа оценивается нулём баллов.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Сочинение пишите аккуратно, разборчивым почерком.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Box 5"/>
          <p:cNvSpPr txBox="1"/>
          <p:nvPr/>
        </p:nvSpPr>
        <p:spPr>
          <a:xfrm>
            <a:off x="2987824" y="548680"/>
            <a:ext cx="2650085" cy="461665"/>
          </a:xfrm>
          <a:prstGeom prst="rect">
            <a:avLst/>
          </a:prstGeom>
          <a:noFill/>
        </p:spPr>
        <p:txBody>
          <a:bodyPr wrap="none" rtlCol="0">
            <a:spAutoFit/>
          </a:bodyPr>
          <a:lstStyle/>
          <a:p>
            <a:pPr algn="ctr"/>
            <a:r>
              <a:rPr lang="ru-RU" sz="2400" b="1" dirty="0" smtClean="0">
                <a:solidFill>
                  <a:schemeClr val="accent2"/>
                </a:solidFill>
                <a:latin typeface="Times New Roman" pitchFamily="18" charset="0"/>
                <a:cs typeface="Times New Roman" pitchFamily="18" charset="0"/>
              </a:rPr>
              <a:t>Критерии оценки</a:t>
            </a:r>
            <a:endParaRPr lang="ru-RU" sz="2400" b="1" dirty="0">
              <a:solidFill>
                <a:schemeClr val="accent2"/>
              </a:solidFill>
              <a:latin typeface="Times New Roman" pitchFamily="18" charset="0"/>
              <a:cs typeface="Times New Roman" pitchFamily="18" charset="0"/>
            </a:endParaRPr>
          </a:p>
        </p:txBody>
      </p:sp>
      <p:sp>
        <p:nvSpPr>
          <p:cNvPr id="23553" name="Rectangle 1"/>
          <p:cNvSpPr>
            <a:spLocks noChangeArrowheads="1"/>
          </p:cNvSpPr>
          <p:nvPr/>
        </p:nvSpPr>
        <p:spPr bwMode="auto">
          <a:xfrm>
            <a:off x="611560" y="1052736"/>
            <a:ext cx="752432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С3К1. Наличие обоснованного ответа.</a:t>
            </a:r>
            <a:r>
              <a:rPr kumimoji="0" lang="ru-RU" sz="2400" b="0"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 Экзаменуемый дал обоснованный ответ на вопрос, сформулированный в теме сочинения (0,1).</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С3К2. Наличие примеров. </a:t>
            </a:r>
            <a:r>
              <a:rPr kumimoji="0" lang="ru-RU" sz="2400" b="0"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Экзаменуемый привёл два примера: один пример из прочитанного текста, а другой – из жизненного опыта, или экзаменуемый привёл два примера из прочитанного текста (0,1,2,3).</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С3К3. Логичность речи. </a:t>
            </a:r>
            <a:r>
              <a:rPr kumimoji="0" lang="ru-RU" sz="2400" b="0"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Логические ошибки отсутствуют (0,1,2).</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С3К4. Композиционная стройность. </a:t>
            </a:r>
            <a:r>
              <a:rPr kumimoji="0" lang="ru-RU" sz="2400" b="0" i="0" u="none" strike="noStrike" cap="none" normalizeH="0" baseline="0" dirty="0" smtClean="0">
                <a:ln>
                  <a:noFill/>
                </a:ln>
                <a:solidFill>
                  <a:srgbClr val="1F1F1F"/>
                </a:solidFill>
                <a:effectLst/>
                <a:latin typeface="Times New Roman" pitchFamily="18" charset="0"/>
                <a:ea typeface="Times New Roman" pitchFamily="18" charset="0"/>
                <a:cs typeface="Times New Roman" pitchFamily="18" charset="0"/>
              </a:rPr>
              <a:t>Работа характеризуется трёхчастной композицией, ошибки в построении текста отсутствуют. (0,1).</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124" name="AutoShape 4"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6" name="AutoShape 6"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8" name="AutoShape 8"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30" name="AutoShape 10"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1" name="Рисунок 10" descr="04.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39752" y="332656"/>
            <a:ext cx="3947239" cy="4968552"/>
          </a:xfrm>
          <a:prstGeom prst="rect">
            <a:avLst/>
          </a:prstGeom>
        </p:spPr>
      </p:pic>
      <p:sp>
        <p:nvSpPr>
          <p:cNvPr id="12" name="Прямоугольник 11"/>
          <p:cNvSpPr/>
          <p:nvPr/>
        </p:nvSpPr>
        <p:spPr>
          <a:xfrm>
            <a:off x="3203848" y="5445224"/>
            <a:ext cx="2307043"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7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a:t>
            </a: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a:t>
            </a: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..А</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extBox 5"/>
          <p:cNvSpPr txBox="1"/>
          <p:nvPr/>
        </p:nvSpPr>
        <p:spPr>
          <a:xfrm>
            <a:off x="467544" y="1412776"/>
            <a:ext cx="7992888" cy="2554545"/>
          </a:xfrm>
          <a:prstGeom prst="rect">
            <a:avLst/>
          </a:prstGeom>
          <a:noFill/>
        </p:spPr>
        <p:txBody>
          <a:bodyPr wrap="square" rtlCol="0">
            <a:spAutoFit/>
          </a:bodyPr>
          <a:lstStyle/>
          <a:p>
            <a:pPr algn="ctr"/>
            <a:r>
              <a:rPr lang="ru-RU" sz="3200" dirty="0" smtClean="0">
                <a:latin typeface="Times New Roman" pitchFamily="18" charset="0"/>
                <a:cs typeface="Times New Roman" pitchFamily="18" charset="0"/>
              </a:rPr>
              <a:t>Подготовка к написанию</a:t>
            </a:r>
          </a:p>
          <a:p>
            <a:pPr algn="ctr"/>
            <a:r>
              <a:rPr lang="ru-RU" sz="3200" dirty="0" smtClean="0">
                <a:latin typeface="Times New Roman" pitchFamily="18" charset="0"/>
                <a:cs typeface="Times New Roman" pitchFamily="18" charset="0"/>
              </a:rPr>
              <a:t> сочинения-рассуждения</a:t>
            </a:r>
          </a:p>
          <a:p>
            <a:pPr algn="ctr"/>
            <a:r>
              <a:rPr lang="ru-RU" sz="3200" dirty="0" smtClean="0">
                <a:latin typeface="Times New Roman" pitchFamily="18" charset="0"/>
                <a:cs typeface="Times New Roman" pitchFamily="18" charset="0"/>
              </a:rPr>
              <a:t> по фрагменту из произведения Чехова</a:t>
            </a:r>
          </a:p>
          <a:p>
            <a:pPr algn="ctr"/>
            <a:r>
              <a:rPr lang="ru-RU" sz="3200" dirty="0" smtClean="0">
                <a:latin typeface="Times New Roman" pitchFamily="18" charset="0"/>
                <a:cs typeface="Times New Roman" pitchFamily="18" charset="0"/>
              </a:rPr>
              <a:t>«Что даёт человеку воображение?»</a:t>
            </a:r>
          </a:p>
          <a:p>
            <a:pPr algn="ct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885d5385cd1aa7f062b1fc28eff30287.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170"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85" name="Rectangle 1"/>
          <p:cNvSpPr>
            <a:spLocks noChangeArrowheads="1"/>
          </p:cNvSpPr>
          <p:nvPr/>
        </p:nvSpPr>
        <p:spPr bwMode="auto">
          <a:xfrm>
            <a:off x="611560" y="1268760"/>
            <a:ext cx="7704856" cy="267765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Задачи урока: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1.Подготовиться к  написанию экзаменационного  сочинения</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2.Вспомнить основные понятия и структуру сочинения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3.Подобрать аргументы по теме сочинения.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865</Words>
  <Application>Microsoft Office PowerPoint</Application>
  <PresentationFormat>Экран (4:3)</PresentationFormat>
  <Paragraphs>58</Paragraphs>
  <Slides>20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20</vt:i4>
      </vt:variant>
    </vt:vector>
  </HeadingPairs>
  <TitlesOfParts>
    <vt:vector size="24" baseType="lpstr">
      <vt:lpstr>Arial</vt:lpstr>
      <vt:lpstr>Calibri</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RePack by SPecialiST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НОУТ</dc:creator>
  <cp:lastModifiedBy>User</cp:lastModifiedBy>
  <cp:revision>18</cp:revision>
  <dcterms:created xsi:type="dcterms:W3CDTF">2025-01-26T13:02:22Z</dcterms:created>
  <dcterms:modified xsi:type="dcterms:W3CDTF">2026-04-29T16:15:54Z</dcterms:modified>
</cp:coreProperties>
</file>